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1" r:id="rId11"/>
    <p:sldId id="269" r:id="rId12"/>
    <p:sldId id="262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09913-49FB-8E25-8273-E88512418150}" v="63" dt="2023-09-27T20:16:07.555"/>
    <p1510:client id="{5B0E25F8-F778-4ED7-B4F1-6840BADAA053}" v="114" dt="2023-09-27T02:33:43.401"/>
    <p1510:client id="{6D02869C-C0FC-EF87-C3DF-B39E46B8E680}" v="2" dt="2023-10-02T22:21:14.191"/>
    <p1510:client id="{C46EDF22-5C93-A9CA-EBE5-9B1A4D9FF9D5}" v="19" dt="2023-09-27T02:49:0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297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2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7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9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2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penstax.org/books/university-physics-volume-2/pages/6-3-applying-gausss-law#CNX_UPhysics_23_03_EoutE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 1502 Exam 1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A7B8-D7FE-5AE6-5A95-BD86DA64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97D493-E2E1-2B3E-D82C-B3FF076EF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621" y="1828800"/>
            <a:ext cx="8085861" cy="4351337"/>
          </a:xfrm>
        </p:spPr>
      </p:pic>
    </p:spTree>
    <p:extLst>
      <p:ext uri="{BB962C8B-B14F-4D97-AF65-F5344CB8AC3E}">
        <p14:creationId xmlns:p14="http://schemas.microsoft.com/office/powerpoint/2010/main" val="414879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63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97FE-2C2D-AF3C-758A-CE539D4C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3F51-5F66-CC3A-682F-C7EE555FE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What is the capacitance of an empty parallel-plate capacitor with metal plates that each have an area of 1.00m2, separated by 1.00 mm? (b) How much charge is stored in this capacitor if a voltage of 3.00×103V is applied to it?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43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97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9B7A-12A1-E353-BE30-61F6F9DD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8594-ABA3-E68B-0080-DE44B7C4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 vs e0</a:t>
            </a:r>
          </a:p>
          <a:p>
            <a:pPr lvl="1"/>
            <a:r>
              <a:rPr lang="en-US" spc="10" dirty="0">
                <a:solidFill>
                  <a:srgbClr val="000000"/>
                </a:solidFill>
                <a:ea typeface="+mn-lt"/>
                <a:cs typeface="+mn-lt"/>
              </a:rPr>
              <a:t>k= 1.380649 × 10−23 joule per kelvin</a:t>
            </a:r>
            <a:endParaRPr lang="en-US" spc="10" dirty="0">
              <a:solidFill>
                <a:srgbClr val="000000"/>
              </a:solidFill>
            </a:endParaRPr>
          </a:p>
          <a:p>
            <a:pPr lvl="2"/>
            <a:r>
              <a:rPr lang="en-US" spc="10" dirty="0">
                <a:solidFill>
                  <a:srgbClr val="000000"/>
                </a:solidFill>
                <a:ea typeface="+mn-lt"/>
                <a:cs typeface="+mn-lt"/>
              </a:rPr>
              <a:t>Relation between average relative thermal energy of particles in a gas with the thermodynamic temperature of the gas.</a:t>
            </a:r>
            <a:endParaRPr lang="en-US" spc="10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e0 = </a:t>
            </a:r>
            <a:r>
              <a:rPr lang="en-US" dirty="0">
                <a:ea typeface="+mn-lt"/>
                <a:cs typeface="+mn-lt"/>
              </a:rPr>
              <a:t>8.8541878128(13)×10−12 F⋅m−1</a:t>
            </a:r>
            <a:endParaRPr lang="en-US" dirty="0"/>
          </a:p>
          <a:p>
            <a:pPr lvl="2"/>
            <a:r>
              <a:rPr lang="en-US" dirty="0">
                <a:solidFill>
                  <a:srgbClr val="262626"/>
                </a:solidFill>
                <a:ea typeface="+mn-lt"/>
                <a:cs typeface="+mn-lt"/>
              </a:rPr>
              <a:t>Electric field's capability to permeate a vacuum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/>
              <a:t>Dot Product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262626"/>
              </a:solidFill>
            </a:endParaRPr>
          </a:p>
          <a:p>
            <a:r>
              <a:rPr lang="en-US" dirty="0"/>
              <a:t>Surface integrals</a:t>
            </a:r>
          </a:p>
          <a:p>
            <a:pPr lvl="1"/>
            <a:endParaRPr lang="en-US" dirty="0"/>
          </a:p>
        </p:txBody>
      </p:sp>
      <p:pic>
        <p:nvPicPr>
          <p:cNvPr id="4" name="Picture 3" descr="The Vector Dot Product - YouTube">
            <a:extLst>
              <a:ext uri="{FF2B5EF4-FFF2-40B4-BE49-F238E27FC236}">
                <a16:creationId xmlns:a16="http://schemas.microsoft.com/office/drawing/2014/main" id="{DB96900B-BDFE-D22E-8AF1-2F45B9FF0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3" t="20430" b="14765"/>
          <a:stretch/>
        </p:blipFill>
        <p:spPr>
          <a:xfrm>
            <a:off x="2841434" y="3526545"/>
            <a:ext cx="2304364" cy="1111085"/>
          </a:xfrm>
          <a:prstGeom prst="rect">
            <a:avLst/>
          </a:prstGeom>
        </p:spPr>
      </p:pic>
      <p:pic>
        <p:nvPicPr>
          <p:cNvPr id="5" name="Picture 4" descr="Inner (Dot) product of two Vectors. Applications in Machine Learning">
            <a:extLst>
              <a:ext uri="{FF2B5EF4-FFF2-40B4-BE49-F238E27FC236}">
                <a16:creationId xmlns:a16="http://schemas.microsoft.com/office/drawing/2014/main" id="{ECBDE9F1-0DCD-CAB6-5904-1D6AE0BF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328" y="3563670"/>
            <a:ext cx="2743200" cy="1034321"/>
          </a:xfrm>
          <a:prstGeom prst="rect">
            <a:avLst/>
          </a:prstGeom>
        </p:spPr>
      </p:pic>
      <p:pic>
        <p:nvPicPr>
          <p:cNvPr id="6" name="Picture 5" descr="What do you mean by surface integral of electric field intensity - Physics  - Electric Charges And Fields - 12733457 | Meritnation.com">
            <a:extLst>
              <a:ext uri="{FF2B5EF4-FFF2-40B4-BE49-F238E27FC236}">
                <a16:creationId xmlns:a16="http://schemas.microsoft.com/office/drawing/2014/main" id="{4EBBEE7B-5E97-C046-7388-F718E7185A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4" t="13669" r="2674" b="4317"/>
          <a:stretch/>
        </p:blipFill>
        <p:spPr>
          <a:xfrm>
            <a:off x="3887013" y="4779868"/>
            <a:ext cx="2596513" cy="16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4392-5720-402C-D698-DF325CE5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Coulomb's Law</a:t>
            </a:r>
          </a:p>
        </p:txBody>
      </p:sp>
      <p:pic>
        <p:nvPicPr>
          <p:cNvPr id="4" name="Content Placeholder 3" descr="A diagram of a sphere with a line and a red arrow&#10;&#10;Description automatically generated">
            <a:extLst>
              <a:ext uri="{FF2B5EF4-FFF2-40B4-BE49-F238E27FC236}">
                <a16:creationId xmlns:a16="http://schemas.microsoft.com/office/drawing/2014/main" id="{B1799DD8-260D-D822-99C1-6339D04F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490" y="1828800"/>
            <a:ext cx="5984124" cy="4351337"/>
          </a:xfrm>
        </p:spPr>
      </p:pic>
    </p:spTree>
    <p:extLst>
      <p:ext uri="{BB962C8B-B14F-4D97-AF65-F5344CB8AC3E}">
        <p14:creationId xmlns:p14="http://schemas.microsoft.com/office/powerpoint/2010/main" val="309777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09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985E-5ECA-D791-9F1E-5E608C6D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9D92-12A8-0700-1075-B2AAA529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 an ionized helium atom, the most probable distance between the nucleus and the electron is </a:t>
            </a:r>
            <a:r>
              <a:rPr lang="en-US" i="1" dirty="0">
                <a:latin typeface="STIXGeneral"/>
              </a:rPr>
              <a:t>𝑟</a:t>
            </a:r>
            <a:r>
              <a:rPr lang="en-US" dirty="0">
                <a:latin typeface="STIXGeneral"/>
              </a:rPr>
              <a:t>=26.5×10−12m</a:t>
            </a:r>
            <a:r>
              <a:rPr lang="en-US" dirty="0">
                <a:ea typeface="+mn-lt"/>
                <a:cs typeface="+mn-lt"/>
              </a:rPr>
              <a:t>. What is the electric field due to the nucleus at the location of the electron?</a:t>
            </a:r>
          </a:p>
          <a:p>
            <a:endParaRPr lang="en-US" dirty="0"/>
          </a:p>
        </p:txBody>
      </p:sp>
      <p:pic>
        <p:nvPicPr>
          <p:cNvPr id="5" name="Picture 4" descr="A diagram of a sphere with a circle and a circle with a circle and a circle with a circle and a circle with a circle and a circle with a circle and a circle with a circle with&#10;&#10;Description automatically generated">
            <a:extLst>
              <a:ext uri="{FF2B5EF4-FFF2-40B4-BE49-F238E27FC236}">
                <a16:creationId xmlns:a16="http://schemas.microsoft.com/office/drawing/2014/main" id="{C2E04B93-A540-5DF6-66AE-B0562978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28" y="3078495"/>
            <a:ext cx="2743200" cy="29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19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327B-FBFA-C4A4-2553-521F9D2C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Flux</a:t>
            </a:r>
          </a:p>
        </p:txBody>
      </p:sp>
      <p:pic>
        <p:nvPicPr>
          <p:cNvPr id="4" name="Content Placeholder 3" descr="A text on a white background&#10;&#10;Description automatically generated">
            <a:extLst>
              <a:ext uri="{FF2B5EF4-FFF2-40B4-BE49-F238E27FC236}">
                <a16:creationId xmlns:a16="http://schemas.microsoft.com/office/drawing/2014/main" id="{30011A99-7F5B-FD38-51EC-12A50676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968" y="2074556"/>
            <a:ext cx="6006611" cy="1676399"/>
          </a:xfrm>
        </p:spPr>
      </p:pic>
      <p:pic>
        <p:nvPicPr>
          <p:cNvPr id="5" name="Picture 4" descr="Diagram of a cylinder with arrows and lines&#10;&#10;Description automatically generated">
            <a:extLst>
              <a:ext uri="{FF2B5EF4-FFF2-40B4-BE49-F238E27FC236}">
                <a16:creationId xmlns:a16="http://schemas.microsoft.com/office/drawing/2014/main" id="{8A867D2C-18C4-AB0B-A51C-F3B443295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16" y="3916411"/>
            <a:ext cx="6003680" cy="27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B843-5AAB-B9CD-3E6F-E06BECAE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Gauss's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FD58-71F4-A94F-8EC1-CD7B0DD4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 sphere of radius </a:t>
            </a:r>
            <a:r>
              <a:rPr lang="en-US" i="1" dirty="0">
                <a:ea typeface="+mn-lt"/>
                <a:cs typeface="+mn-lt"/>
              </a:rPr>
              <a:t>R</a:t>
            </a:r>
            <a:r>
              <a:rPr lang="en-US" dirty="0">
                <a:ea typeface="+mn-lt"/>
                <a:cs typeface="+mn-lt"/>
              </a:rPr>
              <a:t>, such as that shown in </a:t>
            </a:r>
            <a:r>
              <a:rPr lang="en-US" dirty="0">
                <a:ea typeface="+mn-lt"/>
                <a:cs typeface="+mn-lt"/>
                <a:hlinkClick r:id="rId2"/>
              </a:rPr>
              <a:t>Figure 6.23</a:t>
            </a:r>
            <a:r>
              <a:rPr lang="en-US" dirty="0">
                <a:ea typeface="+mn-lt"/>
                <a:cs typeface="+mn-lt"/>
              </a:rPr>
              <a:t>, has a uniform volume charge density </a:t>
            </a:r>
            <a:r>
              <a:rPr lang="en-US" i="1" dirty="0">
                <a:latin typeface="STIXGeneral"/>
              </a:rPr>
              <a:t>𝜌</a:t>
            </a:r>
            <a:r>
              <a:rPr lang="en-US" dirty="0">
                <a:latin typeface="STIXGeneral"/>
              </a:rPr>
              <a:t>0</a:t>
            </a:r>
            <a:r>
              <a:rPr lang="en-US" dirty="0">
                <a:ea typeface="+mn-lt"/>
                <a:cs typeface="+mn-lt"/>
              </a:rPr>
              <a:t>. Find the electric field at a point outside the sphere and at a point inside the sphere. </a:t>
            </a: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5" name="Picture 4" descr="A diagram of a charge distribution and a surface used for finding the field&#10;&#10;Description automatically generated">
            <a:extLst>
              <a:ext uri="{FF2B5EF4-FFF2-40B4-BE49-F238E27FC236}">
                <a16:creationId xmlns:a16="http://schemas.microsoft.com/office/drawing/2014/main" id="{902F89A3-BE66-D41C-9A7B-4DF1F4C2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71" y="2782120"/>
            <a:ext cx="6984693" cy="37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3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6603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View</vt:lpstr>
      <vt:lpstr>PHYS 1502 Exam 1 Review</vt:lpstr>
      <vt:lpstr>Coulomb's Law</vt:lpstr>
      <vt:lpstr>PowerPoint Presentation</vt:lpstr>
      <vt:lpstr>Electric Fields</vt:lpstr>
      <vt:lpstr>PowerPoint Presentation</vt:lpstr>
      <vt:lpstr>Electric Flux</vt:lpstr>
      <vt:lpstr>PowerPoint Presentation</vt:lpstr>
      <vt:lpstr>Gauss's Law</vt:lpstr>
      <vt:lpstr>PowerPoint Presentation</vt:lpstr>
      <vt:lpstr>Electric Potential</vt:lpstr>
      <vt:lpstr>PowerPoint Presentation</vt:lpstr>
      <vt:lpstr>Capacitance</vt:lpstr>
      <vt:lpstr>PowerPoint Presentation</vt:lpstr>
      <vt:lpstr>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81</cp:revision>
  <dcterms:created xsi:type="dcterms:W3CDTF">2023-09-27T02:10:35Z</dcterms:created>
  <dcterms:modified xsi:type="dcterms:W3CDTF">2023-10-02T22:21:26Z</dcterms:modified>
</cp:coreProperties>
</file>